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3" r:id="rId1"/>
  </p:sldMasterIdLst>
  <p:sldIdLst>
    <p:sldId id="259" r:id="rId2"/>
  </p:sldIdLst>
  <p:sldSz cx="7775575" cy="10907713"/>
  <p:notesSz cx="6735763" cy="9866313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597"/>
    <a:srgbClr val="0B5395"/>
    <a:srgbClr val="DEEBF7"/>
    <a:srgbClr val="F6E967"/>
    <a:srgbClr val="F4A300"/>
    <a:srgbClr val="000000"/>
    <a:srgbClr val="1F4E79"/>
    <a:srgbClr val="3F64A8"/>
    <a:srgbClr val="FAC900"/>
    <a:srgbClr val="E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 autoAdjust="0"/>
  </p:normalViewPr>
  <p:slideViewPr>
    <p:cSldViewPr snapToGrid="0">
      <p:cViewPr varScale="1">
        <p:scale>
          <a:sx n="55" d="100"/>
          <a:sy n="55" d="100"/>
        </p:scale>
        <p:origin x="2094" y="72"/>
      </p:cViewPr>
      <p:guideLst>
        <p:guide orient="horz" pos="3435"/>
        <p:guide pos="24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</p:spPr>
        <p:txBody>
          <a:bodyPr anchor="b"/>
          <a:lstStyle>
            <a:lvl1pPr algn="ctr">
              <a:defRPr sz="9543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</p:spPr>
        <p:txBody>
          <a:bodyPr/>
          <a:lstStyle>
            <a:lvl1pPr marL="0" indent="0" algn="ctr">
              <a:buNone/>
              <a:defRPr sz="3817"/>
            </a:lvl1pPr>
            <a:lvl2pPr marL="727174" indent="0" algn="ctr">
              <a:buNone/>
              <a:defRPr sz="3182"/>
            </a:lvl2pPr>
            <a:lvl3pPr marL="1454349" indent="0" algn="ctr">
              <a:buNone/>
              <a:defRPr sz="2863"/>
            </a:lvl3pPr>
            <a:lvl4pPr marL="2181522" indent="0" algn="ctr">
              <a:buNone/>
              <a:defRPr sz="2545"/>
            </a:lvl4pPr>
            <a:lvl5pPr marL="2908696" indent="0" algn="ctr">
              <a:buNone/>
              <a:defRPr sz="2545"/>
            </a:lvl5pPr>
            <a:lvl6pPr marL="3635871" indent="0" algn="ctr">
              <a:buNone/>
              <a:defRPr sz="2545"/>
            </a:lvl6pPr>
            <a:lvl7pPr marL="4363045" indent="0" algn="ctr">
              <a:buNone/>
              <a:defRPr sz="2545"/>
            </a:lvl7pPr>
            <a:lvl8pPr marL="5090220" indent="0" algn="ctr">
              <a:buNone/>
              <a:defRPr sz="2545"/>
            </a:lvl8pPr>
            <a:lvl9pPr marL="5817393" indent="0" algn="ctr">
              <a:buNone/>
              <a:defRPr sz="2545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4/30/2016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001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2"/>
            <a:ext cx="2507825" cy="2545133"/>
          </a:xfrm>
        </p:spPr>
        <p:txBody>
          <a:bodyPr anchor="b"/>
          <a:lstStyle>
            <a:lvl1pPr>
              <a:defRPr sz="508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3305632" y="1570510"/>
            <a:ext cx="3910177" cy="2762951"/>
          </a:xfrm>
          <a:solidFill>
            <a:schemeClr val="bg1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727174" indent="0">
              <a:buNone/>
              <a:defRPr sz="4454"/>
            </a:lvl2pPr>
            <a:lvl3pPr marL="1454349" indent="0">
              <a:buNone/>
              <a:defRPr sz="3817"/>
            </a:lvl3pPr>
            <a:lvl4pPr marL="2181522" indent="0">
              <a:buNone/>
              <a:defRPr sz="3182"/>
            </a:lvl4pPr>
            <a:lvl5pPr marL="2908696" indent="0">
              <a:buNone/>
              <a:defRPr sz="3182"/>
            </a:lvl5pPr>
            <a:lvl6pPr marL="3635871" indent="0">
              <a:buNone/>
              <a:defRPr sz="3182"/>
            </a:lvl6pPr>
            <a:lvl7pPr marL="4363045" indent="0">
              <a:buNone/>
              <a:defRPr sz="3182"/>
            </a:lvl7pPr>
            <a:lvl8pPr marL="5090220" indent="0">
              <a:buNone/>
              <a:defRPr sz="3182"/>
            </a:lvl8pPr>
            <a:lvl9pPr marL="5817393" indent="0">
              <a:buNone/>
              <a:defRPr sz="3182"/>
            </a:lvl9pPr>
          </a:lstStyle>
          <a:p>
            <a:r>
              <a:rPr lang="ja-JP" altLang="en-US" dirty="0" smtClean="0"/>
              <a:t>写真をいれてください。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2545"/>
            </a:lvl1pPr>
            <a:lvl2pPr marL="727174" indent="0">
              <a:buNone/>
              <a:defRPr sz="2226"/>
            </a:lvl2pPr>
            <a:lvl3pPr marL="1454349" indent="0">
              <a:buNone/>
              <a:defRPr sz="1909"/>
            </a:lvl3pPr>
            <a:lvl4pPr marL="2181522" indent="0">
              <a:buNone/>
              <a:defRPr sz="1591"/>
            </a:lvl4pPr>
            <a:lvl5pPr marL="2908696" indent="0">
              <a:buNone/>
              <a:defRPr sz="1591"/>
            </a:lvl5pPr>
            <a:lvl6pPr marL="3635871" indent="0">
              <a:buNone/>
              <a:defRPr sz="1591"/>
            </a:lvl6pPr>
            <a:lvl7pPr marL="4363045" indent="0">
              <a:buNone/>
              <a:defRPr sz="1591"/>
            </a:lvl7pPr>
            <a:lvl8pPr marL="5090220" indent="0">
              <a:buNone/>
              <a:defRPr sz="1591"/>
            </a:lvl8pPr>
            <a:lvl9pPr marL="5817393" indent="0">
              <a:buNone/>
              <a:defRPr sz="159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4/30/2016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図プレースホルダー 8"/>
          <p:cNvSpPr>
            <a:spLocks noGrp="1"/>
          </p:cNvSpPr>
          <p:nvPr>
            <p:ph type="pic" sz="quarter" idx="13" hasCustomPrompt="1"/>
          </p:nvPr>
        </p:nvSpPr>
        <p:spPr>
          <a:xfrm>
            <a:off x="3305175" y="4651374"/>
            <a:ext cx="3909600" cy="2764800"/>
          </a:xfrm>
          <a:solidFill>
            <a:schemeClr val="bg1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</a:lstStyle>
          <a:p>
            <a:r>
              <a:rPr kumimoji="1" lang="ja-JP" altLang="en-US" dirty="0" smtClean="0"/>
              <a:t>写真をいれてください。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32610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4/30/2016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722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6"/>
            <a:ext cx="1676609" cy="9243782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6"/>
            <a:ext cx="4932630" cy="9243782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4/30/2016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630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4/30/2016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727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</p:spPr>
        <p:txBody>
          <a:bodyPr anchor="b"/>
          <a:lstStyle>
            <a:lvl1pPr>
              <a:defRPr sz="9543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</p:spPr>
        <p:txBody>
          <a:bodyPr/>
          <a:lstStyle>
            <a:lvl1pPr marL="0" indent="0">
              <a:buNone/>
              <a:defRPr sz="3817">
                <a:solidFill>
                  <a:schemeClr val="tx1"/>
                </a:solidFill>
              </a:defRPr>
            </a:lvl1pPr>
            <a:lvl2pPr marL="727174" indent="0">
              <a:buNone/>
              <a:defRPr sz="3182">
                <a:solidFill>
                  <a:schemeClr val="tx1">
                    <a:tint val="75000"/>
                  </a:schemeClr>
                </a:solidFill>
              </a:defRPr>
            </a:lvl2pPr>
            <a:lvl3pPr marL="1454349" indent="0">
              <a:buNone/>
              <a:defRPr sz="2863">
                <a:solidFill>
                  <a:schemeClr val="tx1">
                    <a:tint val="75000"/>
                  </a:schemeClr>
                </a:solidFill>
              </a:defRPr>
            </a:lvl3pPr>
            <a:lvl4pPr marL="2181522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4pPr>
            <a:lvl5pPr marL="2908696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5pPr>
            <a:lvl6pPr marL="3635871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6pPr>
            <a:lvl7pPr marL="4363045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7pPr>
            <a:lvl8pPr marL="5090220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8pPr>
            <a:lvl9pPr marL="5817393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4/30/2016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654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4"/>
            <a:ext cx="3304619" cy="692084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4"/>
            <a:ext cx="3304619" cy="692084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4/30/2016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434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5" y="2673906"/>
            <a:ext cx="3289432" cy="1310439"/>
          </a:xfrm>
        </p:spPr>
        <p:txBody>
          <a:bodyPr anchor="b"/>
          <a:lstStyle>
            <a:lvl1pPr marL="0" indent="0">
              <a:buNone/>
              <a:defRPr sz="3817" b="1"/>
            </a:lvl1pPr>
            <a:lvl2pPr marL="727174" indent="0">
              <a:buNone/>
              <a:defRPr sz="3182" b="1"/>
            </a:lvl2pPr>
            <a:lvl3pPr marL="1454349" indent="0">
              <a:buNone/>
              <a:defRPr sz="2863" b="1"/>
            </a:lvl3pPr>
            <a:lvl4pPr marL="2181522" indent="0">
              <a:buNone/>
              <a:defRPr sz="2545" b="1"/>
            </a:lvl4pPr>
            <a:lvl5pPr marL="2908696" indent="0">
              <a:buNone/>
              <a:defRPr sz="2545" b="1"/>
            </a:lvl5pPr>
            <a:lvl6pPr marL="3635871" indent="0">
              <a:buNone/>
              <a:defRPr sz="2545" b="1"/>
            </a:lvl6pPr>
            <a:lvl7pPr marL="4363045" indent="0">
              <a:buNone/>
              <a:defRPr sz="2545" b="1"/>
            </a:lvl7pPr>
            <a:lvl8pPr marL="5090220" indent="0">
              <a:buNone/>
              <a:defRPr sz="2545" b="1"/>
            </a:lvl8pPr>
            <a:lvl9pPr marL="5817393" indent="0">
              <a:buNone/>
              <a:defRPr sz="2545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5" y="3984346"/>
            <a:ext cx="3289432" cy="586037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6" y="2673906"/>
            <a:ext cx="3305632" cy="1310439"/>
          </a:xfrm>
        </p:spPr>
        <p:txBody>
          <a:bodyPr anchor="b"/>
          <a:lstStyle>
            <a:lvl1pPr marL="0" indent="0">
              <a:buNone/>
              <a:defRPr sz="3817" b="1"/>
            </a:lvl1pPr>
            <a:lvl2pPr marL="727174" indent="0">
              <a:buNone/>
              <a:defRPr sz="3182" b="1"/>
            </a:lvl2pPr>
            <a:lvl3pPr marL="1454349" indent="0">
              <a:buNone/>
              <a:defRPr sz="2863" b="1"/>
            </a:lvl3pPr>
            <a:lvl4pPr marL="2181522" indent="0">
              <a:buNone/>
              <a:defRPr sz="2545" b="1"/>
            </a:lvl4pPr>
            <a:lvl5pPr marL="2908696" indent="0">
              <a:buNone/>
              <a:defRPr sz="2545" b="1"/>
            </a:lvl5pPr>
            <a:lvl6pPr marL="3635871" indent="0">
              <a:buNone/>
              <a:defRPr sz="2545" b="1"/>
            </a:lvl6pPr>
            <a:lvl7pPr marL="4363045" indent="0">
              <a:buNone/>
              <a:defRPr sz="2545" b="1"/>
            </a:lvl7pPr>
            <a:lvl8pPr marL="5090220" indent="0">
              <a:buNone/>
              <a:defRPr sz="2545" b="1"/>
            </a:lvl8pPr>
            <a:lvl9pPr marL="5817393" indent="0">
              <a:buNone/>
              <a:defRPr sz="2545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6" y="3984346"/>
            <a:ext cx="3305632" cy="586037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4/30/2016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756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4/30/2016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155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4/30/2016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667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2"/>
            <a:ext cx="2507825" cy="2545133"/>
          </a:xfrm>
        </p:spPr>
        <p:txBody>
          <a:bodyPr anchor="b"/>
          <a:lstStyle>
            <a:lvl1pPr>
              <a:defRPr sz="508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0"/>
            <a:ext cx="3936385" cy="7751546"/>
          </a:xfrm>
        </p:spPr>
        <p:txBody>
          <a:bodyPr/>
          <a:lstStyle>
            <a:lvl1pPr>
              <a:defRPr sz="5089"/>
            </a:lvl1pPr>
            <a:lvl2pPr>
              <a:defRPr sz="4454"/>
            </a:lvl2pPr>
            <a:lvl3pPr>
              <a:defRPr sz="3817"/>
            </a:lvl3pPr>
            <a:lvl4pPr>
              <a:defRPr sz="3182"/>
            </a:lvl4pPr>
            <a:lvl5pPr>
              <a:defRPr sz="3182"/>
            </a:lvl5pPr>
            <a:lvl6pPr>
              <a:defRPr sz="3182"/>
            </a:lvl6pPr>
            <a:lvl7pPr>
              <a:defRPr sz="3182"/>
            </a:lvl7pPr>
            <a:lvl8pPr>
              <a:defRPr sz="3182"/>
            </a:lvl8pPr>
            <a:lvl9pPr>
              <a:defRPr sz="318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2545"/>
            </a:lvl1pPr>
            <a:lvl2pPr marL="727174" indent="0">
              <a:buNone/>
              <a:defRPr sz="2226"/>
            </a:lvl2pPr>
            <a:lvl3pPr marL="1454349" indent="0">
              <a:buNone/>
              <a:defRPr sz="1909"/>
            </a:lvl3pPr>
            <a:lvl4pPr marL="2181522" indent="0">
              <a:buNone/>
              <a:defRPr sz="1591"/>
            </a:lvl4pPr>
            <a:lvl5pPr marL="2908696" indent="0">
              <a:buNone/>
              <a:defRPr sz="1591"/>
            </a:lvl5pPr>
            <a:lvl6pPr marL="3635871" indent="0">
              <a:buNone/>
              <a:defRPr sz="1591"/>
            </a:lvl6pPr>
            <a:lvl7pPr marL="4363045" indent="0">
              <a:buNone/>
              <a:defRPr sz="1591"/>
            </a:lvl7pPr>
            <a:lvl8pPr marL="5090220" indent="0">
              <a:buNone/>
              <a:defRPr sz="1591"/>
            </a:lvl8pPr>
            <a:lvl9pPr marL="5817393" indent="0">
              <a:buNone/>
              <a:defRPr sz="159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4/30/2016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392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2"/>
            <a:ext cx="2507825" cy="2545133"/>
          </a:xfrm>
        </p:spPr>
        <p:txBody>
          <a:bodyPr anchor="b"/>
          <a:lstStyle>
            <a:lvl1pPr>
              <a:defRPr sz="508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0"/>
            <a:ext cx="3936385" cy="7751546"/>
          </a:xfrm>
        </p:spPr>
        <p:txBody>
          <a:bodyPr anchor="t"/>
          <a:lstStyle>
            <a:lvl1pPr marL="0" indent="0">
              <a:buNone/>
              <a:defRPr sz="5089"/>
            </a:lvl1pPr>
            <a:lvl2pPr marL="727174" indent="0">
              <a:buNone/>
              <a:defRPr sz="4454"/>
            </a:lvl2pPr>
            <a:lvl3pPr marL="1454349" indent="0">
              <a:buNone/>
              <a:defRPr sz="3817"/>
            </a:lvl3pPr>
            <a:lvl4pPr marL="2181522" indent="0">
              <a:buNone/>
              <a:defRPr sz="3182"/>
            </a:lvl4pPr>
            <a:lvl5pPr marL="2908696" indent="0">
              <a:buNone/>
              <a:defRPr sz="3182"/>
            </a:lvl5pPr>
            <a:lvl6pPr marL="3635871" indent="0">
              <a:buNone/>
              <a:defRPr sz="3182"/>
            </a:lvl6pPr>
            <a:lvl7pPr marL="4363045" indent="0">
              <a:buNone/>
              <a:defRPr sz="3182"/>
            </a:lvl7pPr>
            <a:lvl8pPr marL="5090220" indent="0">
              <a:buNone/>
              <a:defRPr sz="3182"/>
            </a:lvl8pPr>
            <a:lvl9pPr marL="5817393" indent="0">
              <a:buNone/>
              <a:defRPr sz="3182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2545"/>
            </a:lvl1pPr>
            <a:lvl2pPr marL="727174" indent="0">
              <a:buNone/>
              <a:defRPr sz="2226"/>
            </a:lvl2pPr>
            <a:lvl3pPr marL="1454349" indent="0">
              <a:buNone/>
              <a:defRPr sz="1909"/>
            </a:lvl3pPr>
            <a:lvl4pPr marL="2181522" indent="0">
              <a:buNone/>
              <a:defRPr sz="1591"/>
            </a:lvl4pPr>
            <a:lvl5pPr marL="2908696" indent="0">
              <a:buNone/>
              <a:defRPr sz="1591"/>
            </a:lvl5pPr>
            <a:lvl6pPr marL="3635871" indent="0">
              <a:buNone/>
              <a:defRPr sz="1591"/>
            </a:lvl6pPr>
            <a:lvl7pPr marL="4363045" indent="0">
              <a:buNone/>
              <a:defRPr sz="1591"/>
            </a:lvl7pPr>
            <a:lvl8pPr marL="5090220" indent="0">
              <a:buNone/>
              <a:defRPr sz="1591"/>
            </a:lvl8pPr>
            <a:lvl9pPr marL="5817393" indent="0">
              <a:buNone/>
              <a:defRPr sz="159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4/30/2016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773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571" y="580737"/>
            <a:ext cx="6706433" cy="2108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571" y="2903674"/>
            <a:ext cx="6706433" cy="6920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571" y="10109837"/>
            <a:ext cx="1749504" cy="5807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pPr/>
              <a:t>4/30/2016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5660" y="10109837"/>
            <a:ext cx="2624256" cy="5807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1501" y="10109837"/>
            <a:ext cx="1749504" cy="5807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542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6" r:id="rId10"/>
    <p:sldLayoutId id="2147483673" r:id="rId11"/>
    <p:sldLayoutId id="2147483674" r:id="rId12"/>
  </p:sldLayoutIdLst>
  <p:txStyles>
    <p:titleStyle>
      <a:lvl1pPr algn="l" defTabSz="1454349" rtl="0" eaLnBrk="1" latinLnBrk="0" hangingPunct="1">
        <a:lnSpc>
          <a:spcPct val="90000"/>
        </a:lnSpc>
        <a:spcBef>
          <a:spcPct val="0"/>
        </a:spcBef>
        <a:buNone/>
        <a:defRPr kumimoji="1" sz="69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3588" indent="-363588" algn="l" defTabSz="1454349" rtl="0" eaLnBrk="1" latinLnBrk="0" hangingPunct="1">
        <a:lnSpc>
          <a:spcPct val="90000"/>
        </a:lnSpc>
        <a:spcBef>
          <a:spcPts val="1591"/>
        </a:spcBef>
        <a:buFont typeface="Arial" panose="020B0604020202020204" pitchFamily="34" charset="0"/>
        <a:buChar char="•"/>
        <a:defRPr kumimoji="1" sz="4454" kern="1200">
          <a:solidFill>
            <a:schemeClr val="tx1"/>
          </a:solidFill>
          <a:latin typeface="+mn-lt"/>
          <a:ea typeface="+mn-ea"/>
          <a:cs typeface="+mn-cs"/>
        </a:defRPr>
      </a:lvl1pPr>
      <a:lvl2pPr marL="1090761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3817" kern="1200">
          <a:solidFill>
            <a:schemeClr val="tx1"/>
          </a:solidFill>
          <a:latin typeface="+mn-lt"/>
          <a:ea typeface="+mn-ea"/>
          <a:cs typeface="+mn-cs"/>
        </a:defRPr>
      </a:lvl2pPr>
      <a:lvl3pPr marL="1817935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3182" kern="1200">
          <a:solidFill>
            <a:schemeClr val="tx1"/>
          </a:solidFill>
          <a:latin typeface="+mn-lt"/>
          <a:ea typeface="+mn-ea"/>
          <a:cs typeface="+mn-cs"/>
        </a:defRPr>
      </a:lvl3pPr>
      <a:lvl4pPr marL="2545110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4pPr>
      <a:lvl5pPr marL="3272284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5pPr>
      <a:lvl6pPr marL="3999457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6pPr>
      <a:lvl7pPr marL="4726632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7pPr>
      <a:lvl8pPr marL="5453806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8pPr>
      <a:lvl9pPr marL="6180981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1pPr>
      <a:lvl2pPr marL="727174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2pPr>
      <a:lvl3pPr marL="1454349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3pPr>
      <a:lvl4pPr marL="2181522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4pPr>
      <a:lvl5pPr marL="2908696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5pPr>
      <a:lvl6pPr marL="3635871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6pPr>
      <a:lvl7pPr marL="4363045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7pPr>
      <a:lvl8pPr marL="5090220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8pPr>
      <a:lvl9pPr marL="5817393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2.jpeg"/><Relationship Id="rId4" Type="http://schemas.openxmlformats.org/officeDocument/2006/relationships/hyperlink" Target="http://www.jdla.jp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4"/>
          <p:cNvGrpSpPr/>
          <p:nvPr/>
        </p:nvGrpSpPr>
        <p:grpSpPr>
          <a:xfrm>
            <a:off x="0" y="-1"/>
            <a:ext cx="7775575" cy="10907714"/>
            <a:chOff x="0" y="-1"/>
            <a:chExt cx="7775575" cy="10907714"/>
          </a:xfrm>
        </p:grpSpPr>
        <p:pic>
          <p:nvPicPr>
            <p:cNvPr id="2" name="図 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36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0" y="-1"/>
              <a:ext cx="7772400" cy="9732469"/>
            </a:xfrm>
            <a:prstGeom prst="rect">
              <a:avLst/>
            </a:prstGeom>
          </p:spPr>
        </p:pic>
        <p:sp>
          <p:nvSpPr>
            <p:cNvPr id="57" name="正方形/長方形 56"/>
            <p:cNvSpPr/>
            <p:nvPr/>
          </p:nvSpPr>
          <p:spPr>
            <a:xfrm>
              <a:off x="0" y="9525000"/>
              <a:ext cx="7775575" cy="1382713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6" name="正方形/長方形 35"/>
          <p:cNvSpPr/>
          <p:nvPr/>
        </p:nvSpPr>
        <p:spPr>
          <a:xfrm>
            <a:off x="582907" y="489665"/>
            <a:ext cx="642811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5400" dirty="0" smtClean="0">
                <a:ln w="222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安倍政権と</a:t>
            </a:r>
            <a:endParaRPr lang="en-US" altLang="ja-JP" sz="5400" dirty="0" smtClean="0">
              <a:ln w="222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5400" dirty="0" smtClean="0">
                <a:ln w="222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報道の自由</a:t>
            </a:r>
            <a:r>
              <a:rPr lang="en-US" altLang="ja-JP" sz="5400" dirty="0" smtClean="0">
                <a:ln w="222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ja-JP" altLang="en-US" sz="5400" dirty="0" smtClean="0">
                <a:ln w="222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仮</a:t>
            </a:r>
            <a:r>
              <a:rPr lang="en-US" altLang="ja-JP" sz="5400" dirty="0" smtClean="0">
                <a:ln w="222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</a:t>
            </a:r>
            <a:endParaRPr lang="ja-JP" altLang="en-US" sz="5400" dirty="0">
              <a:ln w="222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760802" y="2274898"/>
            <a:ext cx="65422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2400" dirty="0" smtClean="0"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―</a:t>
            </a:r>
            <a:r>
              <a:rPr lang="ja-JP" altLang="en-US" sz="2400" dirty="0" smtClean="0"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安倍政権による総合的メディア戦略と</a:t>
            </a:r>
            <a:endParaRPr lang="en-US" altLang="ja-JP" sz="2400" dirty="0">
              <a:solidFill>
                <a:schemeClr val="bg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2400" dirty="0" smtClean="0"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民主主義の危機・私たちは何ができるか</a:t>
            </a:r>
            <a:r>
              <a:rPr lang="en-US" altLang="ja-JP" sz="2400" dirty="0" smtClean="0"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―</a:t>
            </a:r>
            <a:endParaRPr lang="ja-JP" altLang="en-US" sz="2400" dirty="0">
              <a:solidFill>
                <a:schemeClr val="bg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760802" y="3371347"/>
            <a:ext cx="217184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6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lang="ja-JP" altLang="en-US" sz="3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6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r>
              <a:rPr lang="ja-JP" altLang="en-US" sz="3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endParaRPr lang="ja-JP" altLang="en-US" sz="5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3573306" y="3490394"/>
            <a:ext cx="375790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800" dirty="0" smtClean="0">
                <a:solidFill>
                  <a:schemeClr val="bg1"/>
                </a:solidFill>
                <a:ea typeface="+mj-ea"/>
              </a:rPr>
              <a:t>1</a:t>
            </a:r>
            <a:r>
              <a:rPr lang="en-US" altLang="ja-JP" sz="4800" dirty="0" smtClean="0">
                <a:solidFill>
                  <a:schemeClr val="bg1"/>
                </a:solidFill>
                <a:ea typeface="+mj-ea"/>
              </a:rPr>
              <a:t>7</a:t>
            </a:r>
            <a:r>
              <a:rPr lang="ja-JP" altLang="en-US" sz="4800" dirty="0" smtClean="0">
                <a:solidFill>
                  <a:schemeClr val="bg1"/>
                </a:solidFill>
                <a:ea typeface="+mj-ea"/>
              </a:rPr>
              <a:t>:</a:t>
            </a:r>
            <a:r>
              <a:rPr lang="en-US" altLang="ja-JP" sz="4800" dirty="0" smtClean="0">
                <a:solidFill>
                  <a:schemeClr val="bg1"/>
                </a:solidFill>
                <a:ea typeface="+mj-ea"/>
              </a:rPr>
              <a:t>3</a:t>
            </a:r>
            <a:r>
              <a:rPr lang="ja-JP" altLang="en-US" sz="4800" dirty="0" smtClean="0">
                <a:solidFill>
                  <a:schemeClr val="bg1"/>
                </a:solidFill>
                <a:ea typeface="+mj-ea"/>
              </a:rPr>
              <a:t>0</a:t>
            </a:r>
            <a:r>
              <a:rPr lang="en-US" altLang="ja-JP" sz="3600" dirty="0" smtClean="0">
                <a:solidFill>
                  <a:schemeClr val="bg1"/>
                </a:solidFill>
                <a:ea typeface="+mj-ea"/>
              </a:rPr>
              <a:t>-</a:t>
            </a:r>
            <a:r>
              <a:rPr lang="ja-JP" altLang="en-US" sz="4800" dirty="0" smtClean="0">
                <a:solidFill>
                  <a:schemeClr val="bg1"/>
                </a:solidFill>
                <a:ea typeface="+mj-ea"/>
              </a:rPr>
              <a:t>1９:</a:t>
            </a:r>
            <a:r>
              <a:rPr lang="en-US" altLang="ja-JP" sz="4800" dirty="0" smtClean="0">
                <a:solidFill>
                  <a:schemeClr val="bg1"/>
                </a:solidFill>
                <a:ea typeface="+mj-ea"/>
              </a:rPr>
              <a:t>00</a:t>
            </a:r>
          </a:p>
          <a:p>
            <a:r>
              <a:rPr lang="ja-JP" altLang="en-US" sz="4800" dirty="0">
                <a:solidFill>
                  <a:schemeClr val="bg1"/>
                </a:solidFill>
                <a:ea typeface="+mj-ea"/>
              </a:rPr>
              <a:t>　</a:t>
            </a:r>
          </a:p>
        </p:txBody>
      </p:sp>
      <p:sp>
        <p:nvSpPr>
          <p:cNvPr id="47" name="正方形/長方形 46"/>
          <p:cNvSpPr/>
          <p:nvPr/>
        </p:nvSpPr>
        <p:spPr>
          <a:xfrm>
            <a:off x="767737" y="3099223"/>
            <a:ext cx="12073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8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201</a:t>
            </a:r>
            <a:r>
              <a:rPr lang="en-US" altLang="ja-JP" sz="18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lang="ja-JP" altLang="en-US" sz="18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endParaRPr lang="ja-JP" altLang="en-US" sz="5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0" name="テキスト ボックス 31"/>
          <p:cNvSpPr txBox="1"/>
          <p:nvPr/>
        </p:nvSpPr>
        <p:spPr>
          <a:xfrm>
            <a:off x="203671" y="4610449"/>
            <a:ext cx="718658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参議院議員会館　講堂</a:t>
            </a:r>
            <a:r>
              <a:rPr lang="en-US" altLang="ja-JP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（予定）</a:t>
            </a:r>
            <a:r>
              <a:rPr lang="en-US" altLang="ja-JP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</a:t>
            </a:r>
            <a:r>
              <a:rPr lang="en-US" altLang="ja-JP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千代田区永田町</a:t>
            </a:r>
            <a:r>
              <a:rPr lang="en-US" altLang="ja-JP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2-1-1</a:t>
            </a:r>
            <a:r>
              <a:rPr lang="en-US" altLang="ja-JP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</a:p>
          <a:p>
            <a:r>
              <a:rPr lang="ja-JP" alt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確定次第</a:t>
            </a:r>
            <a:r>
              <a:rPr lang="en-US" altLang="ja-JP" sz="1400" dirty="0"/>
              <a:t>  </a:t>
            </a:r>
            <a:r>
              <a:rPr lang="en-US" altLang="ja-JP" sz="1400" dirty="0">
                <a:hlinkClick r:id="rId4"/>
              </a:rPr>
              <a:t>http://</a:t>
            </a:r>
            <a:r>
              <a:rPr lang="en-US" altLang="ja-JP" sz="1400" dirty="0" smtClean="0">
                <a:hlinkClick r:id="rId4"/>
              </a:rPr>
              <a:t>www.jdla.jp/</a:t>
            </a:r>
            <a:r>
              <a:rPr lang="ja-JP" altLang="en-US" sz="1400" dirty="0" smtClean="0"/>
              <a:t>（日本民主法律協会）ほかでお知らせします。</a:t>
            </a:r>
            <a:r>
              <a:rPr lang="en-US" altLang="ja-JP" sz="1400" dirty="0"/>
              <a:t/>
            </a:r>
            <a:br>
              <a:rPr lang="en-US" altLang="ja-JP" sz="1400" dirty="0"/>
            </a:br>
            <a:r>
              <a:rPr lang="ja-JP" altLang="en-US" sz="1400" dirty="0" smtClean="0"/>
              <a:t>　　　</a:t>
            </a:r>
            <a:r>
              <a:rPr lang="ja-JP" alt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当日は、係の者</a:t>
            </a:r>
            <a:r>
              <a:rPr lang="ja-JP" alt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が１階入り口で１６時４５分より入館証</a:t>
            </a:r>
            <a:r>
              <a:rPr lang="ja-JP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r>
              <a:rPr lang="ja-JP" alt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お渡しします。</a:t>
            </a:r>
            <a:endParaRPr lang="ja-JP" altLang="en-US" sz="1400" dirty="0">
              <a:solidFill>
                <a:schemeClr val="bg1"/>
              </a:solidFill>
            </a:endParaRPr>
          </a:p>
        </p:txBody>
      </p:sp>
      <p:sp>
        <p:nvSpPr>
          <p:cNvPr id="51" name="テキスト ボックス 29"/>
          <p:cNvSpPr txBox="1"/>
          <p:nvPr/>
        </p:nvSpPr>
        <p:spPr>
          <a:xfrm>
            <a:off x="1464338" y="5632809"/>
            <a:ext cx="4248420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altLang="ja-JP" sz="180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17:30</a:t>
            </a:r>
            <a:r>
              <a:rPr lang="ja-JP" altLang="en-US" sz="180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180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80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９</a:t>
            </a:r>
            <a:r>
              <a:rPr lang="en-US" altLang="ja-JP" sz="180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:00</a:t>
            </a:r>
          </a:p>
          <a:p>
            <a:r>
              <a:rPr lang="ja-JP" altLang="en-US" sz="20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「安倍政権と報道の自由」（仮題）</a:t>
            </a:r>
            <a:endParaRPr lang="en-US" altLang="ja-JP" sz="2000" b="1" dirty="0" smtClean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　講師：</a:t>
            </a:r>
            <a:r>
              <a:rPr lang="ja-JP" altLang="en-US" sz="180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岸井　成格 </a:t>
            </a:r>
            <a:r>
              <a:rPr lang="ja-JP" altLang="en-US" sz="140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氏</a:t>
            </a:r>
            <a:endParaRPr lang="en-US" altLang="ja-JP" sz="1400" b="1" dirty="0" smtClean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（毎日新聞特別</a:t>
            </a:r>
            <a:r>
              <a:rPr lang="ja-JP" altLang="en-US" sz="14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編集委員　</a:t>
            </a:r>
            <a:r>
              <a:rPr lang="en-US" altLang="ja-JP" sz="14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TBS</a:t>
            </a:r>
            <a:r>
              <a:rPr lang="ja-JP" altLang="en-US" sz="14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キャスター</a:t>
            </a:r>
            <a:r>
              <a:rPr lang="en-US" altLang="ja-JP" sz="14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</a:p>
          <a:p>
            <a:r>
              <a:rPr lang="ja-JP" altLang="en-US" sz="14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アピール採択　ほか</a:t>
            </a:r>
            <a:endParaRPr lang="ja-JP" altLang="en-US" sz="14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2" name="正方形/長方形 61"/>
          <p:cNvSpPr/>
          <p:nvPr/>
        </p:nvSpPr>
        <p:spPr>
          <a:xfrm>
            <a:off x="1994101" y="10049755"/>
            <a:ext cx="3522118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TEL: </a:t>
            </a:r>
            <a:r>
              <a:rPr lang="en-US" altLang="ja-JP" sz="28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03-5367-5430</a:t>
            </a:r>
            <a:endParaRPr lang="ja-JP" altLang="en-US" sz="28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3" name="テキスト ボックス 18"/>
          <p:cNvSpPr txBox="1"/>
          <p:nvPr/>
        </p:nvSpPr>
        <p:spPr>
          <a:xfrm>
            <a:off x="499301" y="9596742"/>
            <a:ext cx="65117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28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主催：</a:t>
            </a:r>
            <a:r>
              <a:rPr lang="zh-TW" altLang="en-US" sz="28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改憲</a:t>
            </a:r>
            <a:r>
              <a:rPr lang="zh-TW" altLang="en-US" sz="2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問題対策法律家</a:t>
            </a:r>
            <a:r>
              <a:rPr lang="en-US" altLang="zh-TW" sz="2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lang="zh-TW" altLang="en-US" sz="2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団体</a:t>
            </a:r>
            <a:r>
              <a:rPr lang="zh-TW" altLang="en-US" sz="28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連絡会</a:t>
            </a:r>
            <a:endParaRPr lang="en-US" altLang="zh-TW" sz="28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4" name="グループ化 13"/>
          <p:cNvGrpSpPr/>
          <p:nvPr/>
        </p:nvGrpSpPr>
        <p:grpSpPr>
          <a:xfrm>
            <a:off x="365231" y="10119962"/>
            <a:ext cx="1658947" cy="390762"/>
            <a:chOff x="951314" y="9594759"/>
            <a:chExt cx="2119288" cy="922007"/>
          </a:xfrm>
        </p:grpSpPr>
        <p:sp>
          <p:nvSpPr>
            <p:cNvPr id="59" name="正方形/長方形 58"/>
            <p:cNvSpPr/>
            <p:nvPr/>
          </p:nvSpPr>
          <p:spPr>
            <a:xfrm>
              <a:off x="999624" y="9645323"/>
              <a:ext cx="1861206" cy="8714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ja-JP" altLang="en-US" sz="1600" b="1" dirty="0" smtClean="0">
                  <a:solidFill>
                    <a:schemeClr val="bg1"/>
                  </a:solidFill>
                </a:rPr>
                <a:t>お問い合わせ</a:t>
              </a:r>
              <a:r>
                <a:rPr lang="ja-JP" altLang="en-US" sz="1800" b="1" dirty="0" smtClean="0">
                  <a:solidFill>
                    <a:schemeClr val="bg1"/>
                  </a:solidFill>
                </a:rPr>
                <a:t> </a:t>
              </a:r>
              <a:r>
                <a:rPr lang="en-US" altLang="ja-JP" sz="1800" b="1" dirty="0" smtClean="0">
                  <a:solidFill>
                    <a:schemeClr val="bg1"/>
                  </a:solidFill>
                </a:rPr>
                <a:t> </a:t>
              </a:r>
              <a:endParaRPr lang="ja-JP" altLang="en-US" sz="1800" b="1" dirty="0">
                <a:solidFill>
                  <a:schemeClr val="bg1"/>
                </a:solidFill>
              </a:endParaRPr>
            </a:p>
          </p:txBody>
        </p:sp>
        <p:sp>
          <p:nvSpPr>
            <p:cNvPr id="13" name="ホームベース 12"/>
            <p:cNvSpPr/>
            <p:nvPr/>
          </p:nvSpPr>
          <p:spPr>
            <a:xfrm>
              <a:off x="951314" y="9594759"/>
              <a:ext cx="2119288" cy="903237"/>
            </a:xfrm>
            <a:prstGeom prst="homePlate">
              <a:avLst>
                <a:gd name="adj" fmla="val 37345"/>
              </a:avLst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7" name="グループ化 36"/>
          <p:cNvGrpSpPr/>
          <p:nvPr/>
        </p:nvGrpSpPr>
        <p:grpSpPr>
          <a:xfrm>
            <a:off x="2882455" y="3659564"/>
            <a:ext cx="591069" cy="552857"/>
            <a:chOff x="2939484" y="3833088"/>
            <a:chExt cx="591069" cy="552857"/>
          </a:xfrm>
        </p:grpSpPr>
        <p:sp>
          <p:nvSpPr>
            <p:cNvPr id="39" name="角丸四角形 38"/>
            <p:cNvSpPr/>
            <p:nvPr/>
          </p:nvSpPr>
          <p:spPr>
            <a:xfrm>
              <a:off x="2999539" y="3833088"/>
              <a:ext cx="470959" cy="470959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0" name="正方形/長方形 39"/>
            <p:cNvSpPr/>
            <p:nvPr/>
          </p:nvSpPr>
          <p:spPr>
            <a:xfrm>
              <a:off x="2939484" y="3862725"/>
              <a:ext cx="591069" cy="523220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/>
              <a:r>
                <a:rPr lang="ja-JP" altLang="en-US" sz="2800" b="1" dirty="0">
                  <a:solidFill>
                    <a:schemeClr val="bg2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木</a:t>
              </a:r>
            </a:p>
          </p:txBody>
        </p:sp>
      </p:grpSp>
      <p:sp>
        <p:nvSpPr>
          <p:cNvPr id="7" name="正方形/長方形 6"/>
          <p:cNvSpPr/>
          <p:nvPr/>
        </p:nvSpPr>
        <p:spPr>
          <a:xfrm>
            <a:off x="3590779" y="4145825"/>
            <a:ext cx="29274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>
                <a:solidFill>
                  <a:schemeClr val="bg1"/>
                </a:solidFill>
                <a:latin typeface="+mj-ea"/>
                <a:ea typeface="+mj-ea"/>
              </a:rPr>
              <a:t>（開場　</a:t>
            </a:r>
            <a:r>
              <a:rPr lang="en-US" altLang="ja-JP" sz="2400" dirty="0" smtClean="0">
                <a:solidFill>
                  <a:schemeClr val="bg1"/>
                </a:solidFill>
                <a:latin typeface="+mj-ea"/>
                <a:ea typeface="+mj-ea"/>
              </a:rPr>
              <a:t>17:00</a:t>
            </a:r>
            <a:r>
              <a:rPr lang="ja-JP" altLang="en-US" sz="2400" dirty="0" smtClean="0">
                <a:solidFill>
                  <a:schemeClr val="bg1"/>
                </a:solidFill>
                <a:latin typeface="+mj-ea"/>
                <a:ea typeface="+mj-ea"/>
              </a:rPr>
              <a:t>～）</a:t>
            </a:r>
            <a:endParaRPr lang="en-US" altLang="ja-JP" sz="24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pic>
        <p:nvPicPr>
          <p:cNvPr id="1026" name="Picture 2" descr="http://tse1.mm.bing.net/th?&amp;id=OIP.Mc81b7eff25be0178725a997e52c10951o1&amp;w=150&amp;h=150&amp;c=0&amp;pid=1.9&amp;rs=0&amp;p=0"/>
          <p:cNvPicPr>
            <a:picLocks noGrp="1" noChangeAspect="1" noChangeArrowheads="1"/>
          </p:cNvPicPr>
          <p:nvPr>
            <p:ph type="pic"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9" r="4289"/>
          <a:stretch>
            <a:fillRect/>
          </a:stretch>
        </p:blipFill>
        <p:spPr bwMode="auto">
          <a:xfrm>
            <a:off x="5789852" y="5599113"/>
            <a:ext cx="1285875" cy="140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正方形/長方形 15"/>
          <p:cNvSpPr/>
          <p:nvPr/>
        </p:nvSpPr>
        <p:spPr>
          <a:xfrm>
            <a:off x="881344" y="7358189"/>
            <a:ext cx="612967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 smtClean="0"/>
              <a:t>　メディア</a:t>
            </a:r>
            <a:r>
              <a:rPr lang="ja-JP" altLang="en-US" sz="1400" dirty="0"/>
              <a:t>の置かれて</a:t>
            </a:r>
            <a:r>
              <a:rPr lang="ja-JP" altLang="en-US" sz="1400" dirty="0" smtClean="0"/>
              <a:t>いる現状を</a:t>
            </a:r>
            <a:r>
              <a:rPr lang="ja-JP" altLang="en-US" sz="1400" dirty="0"/>
              <a:t>知り、憲法の保障する報道の自由の意義と価値を、民主主義・国民主権との関係であらためて明らかにしていく</a:t>
            </a:r>
            <a:r>
              <a:rPr lang="ja-JP" altLang="en-US" sz="1400" dirty="0" smtClean="0"/>
              <a:t>ことが、今、緊急に求められています。</a:t>
            </a:r>
            <a:r>
              <a:rPr lang="en-US" altLang="ja-JP" sz="1400" dirty="0" smtClean="0"/>
              <a:t> </a:t>
            </a:r>
          </a:p>
          <a:p>
            <a:r>
              <a:rPr lang="ja-JP" altLang="en-US" sz="1400" dirty="0" smtClean="0"/>
              <a:t>　報道の自由と独立を守り、メディア・ジャーナリストが、権力監視という本来の使命を果たすために、私たち市民が、なにをすべきか、何ができるのかを、ともに考えたいと思います。</a:t>
            </a:r>
            <a:endParaRPr lang="ja-JP" altLang="en-US" sz="1400" dirty="0"/>
          </a:p>
        </p:txBody>
      </p:sp>
      <p:sp>
        <p:nvSpPr>
          <p:cNvPr id="29" name="テキスト ボックス 18"/>
          <p:cNvSpPr txBox="1"/>
          <p:nvPr/>
        </p:nvSpPr>
        <p:spPr>
          <a:xfrm>
            <a:off x="5298142" y="10164215"/>
            <a:ext cx="22340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6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6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日本民主法律家協会</a:t>
            </a:r>
            <a:r>
              <a:rPr lang="en-US" altLang="ja-JP" sz="16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lang="en-US" altLang="zh-TW" sz="16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9479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青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Segoe　メイリオ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2.potx" id="{A2FFFB87-B135-4F6F-93C3-31EBF096B488}" vid="{48EE3F0C-4BC7-4324-B8FB-B9F6BD660F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16学術会セミナー</Template>
  <TotalTime>0</TotalTime>
  <Words>86</Words>
  <Application>Microsoft Office PowerPoint</Application>
  <PresentationFormat>ユーザー設定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メイリオ</vt:lpstr>
      <vt:lpstr>Arial</vt:lpstr>
      <vt:lpstr>Segoe UI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2015-04-28T11:50:18Z</dcterms:created>
  <dcterms:modified xsi:type="dcterms:W3CDTF">2016-04-29T22:33:29Z</dcterms:modified>
</cp:coreProperties>
</file>